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6" r:id="rId2"/>
    <p:sldMasterId id="2147483660" r:id="rId3"/>
  </p:sldMasterIdLst>
  <p:sldIdLst>
    <p:sldId id="284" r:id="rId4"/>
    <p:sldId id="256" r:id="rId5"/>
    <p:sldId id="257" r:id="rId6"/>
    <p:sldId id="286" r:id="rId7"/>
    <p:sldId id="288" r:id="rId8"/>
    <p:sldId id="258" r:id="rId9"/>
    <p:sldId id="259" r:id="rId10"/>
    <p:sldId id="260" r:id="rId11"/>
    <p:sldId id="285" r:id="rId12"/>
    <p:sldId id="287" r:id="rId13"/>
    <p:sldId id="261" r:id="rId14"/>
    <p:sldId id="283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1954" y="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urpl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9144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6721260" y="1733108"/>
            <a:ext cx="242274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941" y="500195"/>
            <a:ext cx="81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25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2941" y="1733108"/>
            <a:ext cx="5764715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35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24135" y="6398856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9F038F-3F25-E2F9-C87A-21E6BA03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15049" y="6326061"/>
            <a:ext cx="508839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408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several computer servers&#10;&#10;Description automatically generated">
            <a:extLst>
              <a:ext uri="{FF2B5EF4-FFF2-40B4-BE49-F238E27FC236}">
                <a16:creationId xmlns:a16="http://schemas.microsoft.com/office/drawing/2014/main" id="{1365843A-D3A2-68C3-FA59-BF1C30387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6" r="34271"/>
          <a:stretch/>
        </p:blipFill>
        <p:spPr>
          <a:xfrm flipH="1">
            <a:off x="4896292" y="-8077"/>
            <a:ext cx="4247708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49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3" name="Picture 12" descr="A person holding a computer&#10;&#10;Description automatically generated">
            <a:extLst>
              <a:ext uri="{FF2B5EF4-FFF2-40B4-BE49-F238E27FC236}">
                <a16:creationId xmlns:a16="http://schemas.microsoft.com/office/drawing/2014/main" id="{3DBF6694-ADC9-CF1B-7E41-5CC393D742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0" r="9965"/>
          <a:stretch/>
        </p:blipFill>
        <p:spPr>
          <a:xfrm>
            <a:off x="4896292" y="808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phone&#10;&#10;Description automatically generated">
            <a:extLst>
              <a:ext uri="{FF2B5EF4-FFF2-40B4-BE49-F238E27FC236}">
                <a16:creationId xmlns:a16="http://schemas.microsoft.com/office/drawing/2014/main" id="{B6F286F0-CF25-9242-CA8B-50947E0F10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32973"/>
          <a:stretch/>
        </p:blipFill>
        <p:spPr>
          <a:xfrm>
            <a:off x="4896293" y="-8078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74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tablet&#10;&#10;Description automatically generated">
            <a:extLst>
              <a:ext uri="{FF2B5EF4-FFF2-40B4-BE49-F238E27FC236}">
                <a16:creationId xmlns:a16="http://schemas.microsoft.com/office/drawing/2014/main" id="{05346C35-9053-75E7-9332-A8F5F094B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5" r="18740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723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looking at a computer&#10;&#10;Description automatically generated">
            <a:extLst>
              <a:ext uri="{FF2B5EF4-FFF2-40B4-BE49-F238E27FC236}">
                <a16:creationId xmlns:a16="http://schemas.microsoft.com/office/drawing/2014/main" id="{CC5C5D9A-DEE8-9D3C-2F3E-B017E0A73B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7" r="20636"/>
          <a:stretch/>
        </p:blipFill>
        <p:spPr>
          <a:xfrm>
            <a:off x="4896293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69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4896294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008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4896294" y="0"/>
            <a:ext cx="4247707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325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038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4896293" y="0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56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290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389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1826">
          <p15:clr>
            <a:srgbClr val="F26B43"/>
          </p15:clr>
        </p15:guide>
        <p15:guide id="4" pos="2081">
          <p15:clr>
            <a:srgbClr val="F26B43"/>
          </p15:clr>
        </p15:guide>
        <p15:guide id="5" pos="3680">
          <p15:clr>
            <a:srgbClr val="F26B43"/>
          </p15:clr>
        </p15:guide>
        <p15:guide id="6" pos="3935">
          <p15:clr>
            <a:srgbClr val="F26B43"/>
          </p15:clr>
        </p15:guide>
        <p15:guide id="7" pos="5516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244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9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325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flex_direction.html" TargetMode="External"/><Relationship Id="rId2" Type="http://schemas.openxmlformats.org/officeDocument/2006/relationships/hyperlink" Target="../demoPages/flex1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1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flex2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demo2.html?page=flex3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365324-B508-2AF5-B454-726AA3A90F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Flex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11C6F8F-22D4-B0A1-EAED-A60B85FB71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8835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Wrap &amp; Order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597877" y="1876430"/>
            <a:ext cx="5764213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sz="3300" b="1" dirty="0"/>
              <a:t>💡 Items wrap and reorder on small screens</a:t>
            </a:r>
            <a:r>
              <a:rPr sz="1800" b="1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DA3B91-691B-A2A1-9F96-CF515D5AC30A}"/>
              </a:ext>
            </a:extLst>
          </p:cNvPr>
          <p:cNvSpPr txBox="1"/>
          <p:nvPr/>
        </p:nvSpPr>
        <p:spPr>
          <a:xfrm>
            <a:off x="509038" y="1876430"/>
            <a:ext cx="5200099" cy="2800767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@media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600px)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</a:t>
            </a:r>
            <a:r>
              <a:rPr lang="en-GB" sz="16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item:nth-child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(3)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order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-1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400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Flex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62175" y="2609114"/>
            <a:ext cx="3967079" cy="2027834"/>
          </a:xfrm>
        </p:spPr>
        <p:txBody>
          <a:bodyPr/>
          <a:lstStyle/>
          <a:p>
            <a:r>
              <a:rPr b="1" dirty="0"/>
              <a:t>Use `flex-wrap: wrap` for responsiveness</a:t>
            </a:r>
          </a:p>
          <a:p>
            <a:br>
              <a:rPr lang="en-GB" b="1" dirty="0"/>
            </a:br>
            <a:r>
              <a:rPr b="1" dirty="0"/>
              <a:t>Combine `gap` with `flex` </a:t>
            </a:r>
            <a:br>
              <a:rPr lang="en-GB" b="1" dirty="0"/>
            </a:br>
            <a:r>
              <a:rPr b="1" dirty="0"/>
              <a:t>for consistent spacing</a:t>
            </a:r>
            <a:br>
              <a:rPr lang="en-GB" b="1" dirty="0"/>
            </a:br>
            <a:endParaRPr b="1" dirty="0"/>
          </a:p>
          <a:p>
            <a:r>
              <a:rPr b="1" dirty="0"/>
              <a:t>Test flex behavior at different </a:t>
            </a:r>
            <a:br>
              <a:rPr lang="en-GB" b="1" dirty="0"/>
            </a:br>
            <a:r>
              <a:rPr b="1" dirty="0"/>
              <a:t>screen widths</a:t>
            </a:r>
          </a:p>
        </p:txBody>
      </p:sp>
    </p:spTree>
    <p:extLst>
      <p:ext uri="{BB962C8B-B14F-4D97-AF65-F5344CB8AC3E}">
        <p14:creationId xmlns:p14="http://schemas.microsoft.com/office/powerpoint/2010/main" val="3887873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C282A1-4E45-95A4-47E8-73477532F1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Lab – Flex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48C31A5-FEC6-A015-2B55-DF2FCF841A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Experiment with different flex attributes</a:t>
            </a:r>
          </a:p>
        </p:txBody>
      </p:sp>
    </p:spTree>
    <p:extLst>
      <p:ext uri="{BB962C8B-B14F-4D97-AF65-F5344CB8AC3E}">
        <p14:creationId xmlns:p14="http://schemas.microsoft.com/office/powerpoint/2010/main" val="99158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Using Flexbox -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Flexbox is a one-dimensional layout system for arranging items </a:t>
            </a:r>
            <a:br>
              <a:rPr lang="en-GB" dirty="0"/>
            </a:br>
            <a:r>
              <a:rPr dirty="0"/>
              <a:t>in rows or columns.</a:t>
            </a:r>
            <a:br>
              <a:rPr lang="en-GB" dirty="0"/>
            </a:br>
            <a:endParaRPr dirty="0"/>
          </a:p>
          <a:p>
            <a:r>
              <a:rPr b="1" dirty="0"/>
              <a:t>It helps with</a:t>
            </a:r>
            <a:endParaRPr lang="en-GB" b="1" dirty="0"/>
          </a:p>
          <a:p>
            <a:pPr lvl="1"/>
            <a:r>
              <a:rPr dirty="0"/>
              <a:t> alignment, </a:t>
            </a:r>
            <a:endParaRPr lang="en-GB" dirty="0"/>
          </a:p>
          <a:p>
            <a:pPr lvl="1"/>
            <a:r>
              <a:rPr dirty="0"/>
              <a:t>spacing, and </a:t>
            </a:r>
            <a:endParaRPr lang="en-GB" dirty="0"/>
          </a:p>
          <a:p>
            <a:pPr lvl="1"/>
            <a:r>
              <a:rPr dirty="0"/>
              <a:t>responsiveness.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8D21B5-9B47-05EC-F7EF-8FA46B2A5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472" y="2847109"/>
            <a:ext cx="4821382" cy="241069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Container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flex-direction: </a:t>
            </a:r>
            <a:br>
              <a:rPr lang="en-GB" b="1" dirty="0"/>
            </a:br>
            <a:r>
              <a:rPr lang="en-GB" dirty="0"/>
              <a:t>Sets layout direction — use </a:t>
            </a:r>
            <a:r>
              <a:rPr lang="en-GB" b="1" dirty="0"/>
              <a:t>row</a:t>
            </a:r>
            <a:r>
              <a:rPr lang="en-GB" dirty="0"/>
              <a:t> (horizontal) or </a:t>
            </a:r>
            <a:r>
              <a:rPr lang="en-GB" b="1" dirty="0"/>
              <a:t>column </a:t>
            </a:r>
            <a:r>
              <a:rPr lang="en-GB" dirty="0"/>
              <a:t>(vertical).</a:t>
            </a:r>
          </a:p>
          <a:p>
            <a:endParaRPr lang="en-GB" dirty="0"/>
          </a:p>
          <a:p>
            <a:r>
              <a:rPr lang="en-GB" b="1" dirty="0"/>
              <a:t>justify-content: </a:t>
            </a:r>
            <a:br>
              <a:rPr lang="en-GB" b="1" dirty="0"/>
            </a:br>
            <a:r>
              <a:rPr lang="en-GB" dirty="0"/>
              <a:t>Aligns items along the main axis — </a:t>
            </a:r>
            <a:r>
              <a:rPr lang="en-GB" b="1" dirty="0"/>
              <a:t>flex-start</a:t>
            </a:r>
            <a:r>
              <a:rPr lang="en-GB" dirty="0"/>
              <a:t>, </a:t>
            </a:r>
            <a:r>
              <a:rPr lang="en-GB" b="1" dirty="0" err="1"/>
              <a:t>center</a:t>
            </a:r>
            <a:r>
              <a:rPr lang="en-GB" dirty="0"/>
              <a:t>, or </a:t>
            </a:r>
            <a:r>
              <a:rPr lang="en-GB" b="1" dirty="0"/>
              <a:t>space-between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b="1" dirty="0"/>
              <a:t>align-items: </a:t>
            </a:r>
            <a:br>
              <a:rPr lang="en-GB" b="1" dirty="0"/>
            </a:br>
            <a:r>
              <a:rPr lang="en-GB" dirty="0"/>
              <a:t>Aligns items on the cross axis — </a:t>
            </a:r>
            <a:r>
              <a:rPr lang="en-GB" b="1" dirty="0"/>
              <a:t>stretch</a:t>
            </a:r>
            <a:r>
              <a:rPr lang="en-GB" dirty="0"/>
              <a:t> fills space, </a:t>
            </a:r>
            <a:r>
              <a:rPr lang="en-GB" b="1" dirty="0" err="1"/>
              <a:t>center</a:t>
            </a:r>
            <a:r>
              <a:rPr lang="en-GB" dirty="0"/>
              <a:t> aligns neatly.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98965-14CB-FDCA-2665-0BBB42AFD445}"/>
              </a:ext>
            </a:extLst>
          </p:cNvPr>
          <p:cNvSpPr txBox="1"/>
          <p:nvPr/>
        </p:nvSpPr>
        <p:spPr>
          <a:xfrm>
            <a:off x="644236" y="4554399"/>
            <a:ext cx="7855527" cy="175432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column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flex-start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space-between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stretch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Oval 3">
            <a:hlinkClick r:id="rId2" action="ppaction://hlinkfile"/>
            <a:extLst>
              <a:ext uri="{FF2B5EF4-FFF2-40B4-BE49-F238E27FC236}">
                <a16:creationId xmlns:a16="http://schemas.microsoft.com/office/drawing/2014/main" id="{C22DAF26-0DE8-535A-E925-E5FDE7FE796D}"/>
              </a:ext>
            </a:extLst>
          </p:cNvPr>
          <p:cNvSpPr/>
          <p:nvPr/>
        </p:nvSpPr>
        <p:spPr>
          <a:xfrm>
            <a:off x="7855527" y="6235878"/>
            <a:ext cx="1059873" cy="52993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Flexbox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8534400" cy="4060825"/>
          </a:xfrm>
        </p:spPr>
        <p:txBody>
          <a:bodyPr>
            <a:normAutofit fontScale="47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800" b="1" dirty="0"/>
          </a:p>
          <a:p>
            <a:pPr marL="0" indent="0">
              <a:buNone/>
            </a:pPr>
            <a:r>
              <a:rPr sz="3800" b="1" dirty="0"/>
              <a:t>💡 Flex container with equal-width items.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DA13D6-C685-5C58-D18B-5DE51B0BD83D}"/>
              </a:ext>
            </a:extLst>
          </p:cNvPr>
          <p:cNvSpPr txBox="1"/>
          <p:nvPr/>
        </p:nvSpPr>
        <p:spPr>
          <a:xfrm>
            <a:off x="463825" y="1240042"/>
            <a:ext cx="5502945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		</a:t>
            </a:r>
            <a:r>
              <a:rPr lang="en-GB" sz="1400" b="1" dirty="0">
                <a:solidFill>
                  <a:schemeClr val="accent5">
                    <a:lumMod val="50000"/>
                  </a:schemeClr>
                </a:solidFill>
              </a:rPr>
              <a:t>/* each item takes equal width */</a:t>
            </a:r>
            <a:endParaRPr lang="en-GB" sz="1400" b="1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#4CAF50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padding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D21D97-3C2F-0C73-35A0-CBE304B902CC}"/>
              </a:ext>
            </a:extLst>
          </p:cNvPr>
          <p:cNvSpPr txBox="1"/>
          <p:nvPr/>
        </p:nvSpPr>
        <p:spPr>
          <a:xfrm>
            <a:off x="4153578" y="3064059"/>
            <a:ext cx="4526597" cy="2031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How it works:</a:t>
            </a:r>
            <a:endParaRPr lang="en-GB" sz="1400" dirty="0">
              <a:latin typeface="Calibri" panose="020F0502020204030204" pitchFamily="34" charset="0"/>
              <a:ea typeface="Droid Sans Fallback"/>
            </a:endParaRP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display: 	flex → turns container into a flexible layout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flex:		1 → items grow equally to fill available space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		gap → adds consistent spacing between items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 </a:t>
            </a:r>
          </a:p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Why it matters:</a:t>
            </a:r>
            <a:endParaRPr lang="en-GB" sz="1400" dirty="0">
              <a:latin typeface="Calibri" panose="020F0502020204030204" pitchFamily="34" charset="0"/>
              <a:ea typeface="Droid Sans Fallback"/>
            </a:endParaRP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Simplifies responsive layouts without floats or grids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Items automatically adjust width as container resizes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Foundation for many modern UI designs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Flexbox Alignment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621323" y="1733550"/>
            <a:ext cx="5764213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sz="2900" b="1" dirty="0"/>
              <a:t>💡 Distribute items horizontally and centre vertically.</a:t>
            </a:r>
            <a:endParaRPr sz="29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017465-5B99-A8B6-53CF-CCD34C005BA7}"/>
              </a:ext>
            </a:extLst>
          </p:cNvPr>
          <p:cNvSpPr txBox="1"/>
          <p:nvPr/>
        </p:nvSpPr>
        <p:spPr>
          <a:xfrm>
            <a:off x="712726" y="1972269"/>
            <a:ext cx="5230874" cy="2031325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b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</a:b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space-between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en-GB" sz="4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019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Item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GB" b="1" dirty="0"/>
              <a:t>align-self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Overrides align-items for a single item — e.g., </a:t>
            </a:r>
            <a:r>
              <a:rPr lang="en-GB" b="1" dirty="0" err="1"/>
              <a:t>center</a:t>
            </a:r>
            <a:r>
              <a:rPr lang="en-GB" dirty="0"/>
              <a:t>, </a:t>
            </a:r>
            <a:r>
              <a:rPr lang="en-GB" b="1" dirty="0"/>
              <a:t>flex-start</a:t>
            </a:r>
            <a:r>
              <a:rPr lang="en-GB" dirty="0"/>
              <a:t>, </a:t>
            </a:r>
            <a:r>
              <a:rPr lang="en-GB" b="1" dirty="0"/>
              <a:t>stretch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b="1" dirty="0"/>
              <a:t>order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Controls item position — lower numbers appear first, </a:t>
            </a:r>
            <a:r>
              <a:rPr lang="en-GB" b="1" dirty="0"/>
              <a:t>default is 0</a:t>
            </a:r>
            <a:r>
              <a:rPr lang="en-GB" dirty="0"/>
              <a:t>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053451-C4EB-94AF-3872-61126B1EF5DE}"/>
              </a:ext>
            </a:extLst>
          </p:cNvPr>
          <p:cNvSpPr txBox="1"/>
          <p:nvPr/>
        </p:nvSpPr>
        <p:spPr>
          <a:xfrm>
            <a:off x="675409" y="3843724"/>
            <a:ext cx="7356764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		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grow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align-self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overrides align-items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order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		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item position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Oval 3">
            <a:hlinkClick r:id="rId2" action="ppaction://hlinkfile"/>
            <a:extLst>
              <a:ext uri="{FF2B5EF4-FFF2-40B4-BE49-F238E27FC236}">
                <a16:creationId xmlns:a16="http://schemas.microsoft.com/office/drawing/2014/main" id="{5473796D-1EAF-C30E-39D2-16F334590011}"/>
              </a:ext>
            </a:extLst>
          </p:cNvPr>
          <p:cNvSpPr/>
          <p:nvPr/>
        </p:nvSpPr>
        <p:spPr>
          <a:xfrm>
            <a:off x="7855527" y="6213764"/>
            <a:ext cx="1059873" cy="52993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view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Example: Horizontal Navigation Bar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52EE03-E041-1838-A4F8-10889149A90E}"/>
              </a:ext>
            </a:extLst>
          </p:cNvPr>
          <p:cNvSpPr txBox="1"/>
          <p:nvPr/>
        </p:nvSpPr>
        <p:spPr>
          <a:xfrm>
            <a:off x="332510" y="1600200"/>
            <a:ext cx="5081154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style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space-around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style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47E19A-3E6A-B3BC-3BF8-93C427167AC4}"/>
              </a:ext>
            </a:extLst>
          </p:cNvPr>
          <p:cNvSpPr txBox="1"/>
          <p:nvPr/>
        </p:nvSpPr>
        <p:spPr>
          <a:xfrm>
            <a:off x="5798130" y="1600200"/>
            <a:ext cx="2867892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About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Contact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AF2D4D-E702-038D-3554-C6824589B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509559"/>
            <a:ext cx="8229600" cy="6873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A806AF3E-D0B3-C916-18C8-4AA82DC8E583}"/>
              </a:ext>
            </a:extLst>
          </p:cNvPr>
          <p:cNvSpPr/>
          <p:nvPr/>
        </p:nvSpPr>
        <p:spPr>
          <a:xfrm>
            <a:off x="7574973" y="5527964"/>
            <a:ext cx="1111827" cy="54351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Responsive Card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</p:spPr>
        <p:txBody>
          <a:bodyPr>
            <a:normAutofit/>
          </a:bodyPr>
          <a:lstStyle/>
          <a:p>
            <a:r>
              <a:rPr lang="en-GB" b="1" dirty="0"/>
              <a:t>flex-wrap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Allows items to wrap onto multiple lines instead of shrinking</a:t>
            </a:r>
            <a:br>
              <a:rPr lang="en-GB" dirty="0"/>
            </a:br>
            <a:r>
              <a:rPr lang="en-GB" dirty="0"/>
              <a:t>use wrap for responsiveness.</a:t>
            </a:r>
            <a:br>
              <a:rPr lang="en-GB" dirty="0"/>
            </a:br>
            <a:endParaRPr lang="en-GB" dirty="0"/>
          </a:p>
          <a:p>
            <a:r>
              <a:rPr lang="en-GB" b="1" dirty="0"/>
              <a:t>flex: 1 1 calc(33.33% - 20px)</a:t>
            </a:r>
            <a:endParaRPr lang="en-GB" dirty="0"/>
          </a:p>
          <a:p>
            <a:pPr marL="457200" lvl="1" indent="0">
              <a:buNone/>
            </a:pPr>
            <a:r>
              <a:rPr lang="en-GB" dirty="0"/>
              <a:t>1 → item can grow</a:t>
            </a:r>
          </a:p>
          <a:p>
            <a:pPr marL="457200" lvl="1" indent="0">
              <a:buNone/>
            </a:pPr>
            <a:r>
              <a:rPr lang="en-GB" dirty="0"/>
              <a:t>1 → item can shrink</a:t>
            </a:r>
          </a:p>
          <a:p>
            <a:pPr marL="457200" lvl="1" indent="0">
              <a:buNone/>
            </a:pPr>
            <a:r>
              <a:rPr lang="en-GB" b="1" dirty="0"/>
              <a:t>calc(33.33% - 20px) </a:t>
            </a:r>
            <a:br>
              <a:rPr lang="en-GB" dirty="0"/>
            </a:br>
            <a:r>
              <a:rPr lang="en-GB" dirty="0"/>
              <a:t>→ base size (1/3 width minus gap)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47B81-A872-6042-2ACD-D26C87BFE70F}"/>
              </a:ext>
            </a:extLst>
          </p:cNvPr>
          <p:cNvSpPr txBox="1"/>
          <p:nvPr/>
        </p:nvSpPr>
        <p:spPr>
          <a:xfrm>
            <a:off x="4790207" y="2636369"/>
            <a:ext cx="4083628" cy="230832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calc(33.33%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-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min-width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250px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600" b="1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8B00A6-5D42-6580-B09A-AE448F9AD481}"/>
              </a:ext>
            </a:extLst>
          </p:cNvPr>
          <p:cNvSpPr/>
          <p:nvPr/>
        </p:nvSpPr>
        <p:spPr>
          <a:xfrm>
            <a:off x="7710055" y="6126162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2" action="ppaction://hlinkfile"/>
              </a:rPr>
              <a:t>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4992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36D97-4D67-A614-9935-DA041AC4E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029"/>
            <a:ext cx="8229600" cy="1143000"/>
          </a:xfrm>
        </p:spPr>
        <p:txBody>
          <a:bodyPr/>
          <a:lstStyle/>
          <a:p>
            <a:r>
              <a:rPr lang="en-GB" dirty="0"/>
              <a:t>Setting proportional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9027A-0842-8223-7C94-3A977849C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example shows how to set double space for one element (flex:2)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2EA1C2-3BB8-1703-63C7-8628FC632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10" y="2072931"/>
            <a:ext cx="6430272" cy="80021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77DD0D-EF5D-A72F-50E3-5D79CA8D96CF}"/>
              </a:ext>
            </a:extLst>
          </p:cNvPr>
          <p:cNvSpPr txBox="1"/>
          <p:nvPr/>
        </p:nvSpPr>
        <p:spPr>
          <a:xfrm>
            <a:off x="608719" y="3345874"/>
            <a:ext cx="4696692" cy="160043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body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Left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 middle"&gt;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Middle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Right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body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70E5B3-3BAD-3B0A-892B-4FDA1D4E7D2A}"/>
              </a:ext>
            </a:extLst>
          </p:cNvPr>
          <p:cNvSpPr txBox="1"/>
          <p:nvPr/>
        </p:nvSpPr>
        <p:spPr>
          <a:xfrm>
            <a:off x="5584163" y="3352591"/>
            <a:ext cx="2618508" cy="304698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.middle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5F5A50-A708-239F-0FAD-1B85A6E25CE3}"/>
              </a:ext>
            </a:extLst>
          </p:cNvPr>
          <p:cNvSpPr txBox="1"/>
          <p:nvPr/>
        </p:nvSpPr>
        <p:spPr>
          <a:xfrm>
            <a:off x="5679482" y="2630005"/>
            <a:ext cx="492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/>
              <a:t>10px</a:t>
            </a:r>
            <a:endParaRPr lang="en-GB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A5EF73-A9BC-C8CF-AB22-0D8652EA70C6}"/>
              </a:ext>
            </a:extLst>
          </p:cNvPr>
          <p:cNvSpPr txBox="1"/>
          <p:nvPr/>
        </p:nvSpPr>
        <p:spPr>
          <a:xfrm>
            <a:off x="2672164" y="2630004"/>
            <a:ext cx="492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/>
              <a:t>10px</a:t>
            </a:r>
            <a:endParaRPr lang="en-GB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547C4B-CC55-4B33-4317-AE86E8DCD44C}"/>
              </a:ext>
            </a:extLst>
          </p:cNvPr>
          <p:cNvSpPr txBox="1"/>
          <p:nvPr/>
        </p:nvSpPr>
        <p:spPr>
          <a:xfrm>
            <a:off x="4145972" y="2602247"/>
            <a:ext cx="62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Flex:2</a:t>
            </a:r>
            <a:endParaRPr lang="en-GB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0EFB87-DC90-DD83-35FB-10698FECB65E}"/>
              </a:ext>
            </a:extLst>
          </p:cNvPr>
          <p:cNvSpPr txBox="1"/>
          <p:nvPr/>
        </p:nvSpPr>
        <p:spPr>
          <a:xfrm>
            <a:off x="1759721" y="2609792"/>
            <a:ext cx="62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Flex:1</a:t>
            </a:r>
            <a:endParaRPr lang="en-GB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23437C-250B-AB99-129F-755F79C8B375}"/>
              </a:ext>
            </a:extLst>
          </p:cNvPr>
          <p:cNvSpPr txBox="1"/>
          <p:nvPr/>
        </p:nvSpPr>
        <p:spPr>
          <a:xfrm>
            <a:off x="6542808" y="2598783"/>
            <a:ext cx="701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 1 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839916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s - Tech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3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719</Words>
  <Application>Microsoft Office PowerPoint</Application>
  <PresentationFormat>On-screen Show (4:3)</PresentationFormat>
  <Paragraphs>175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Consolas</vt:lpstr>
      <vt:lpstr>Symbol</vt:lpstr>
      <vt:lpstr>Office Theme</vt:lpstr>
      <vt:lpstr>Cover Slides - Tech</vt:lpstr>
      <vt:lpstr>Cover Slides - Business/Marketing</vt:lpstr>
      <vt:lpstr>Flex </vt:lpstr>
      <vt:lpstr>Using Flexbox - Introduction</vt:lpstr>
      <vt:lpstr>Flex Container Properties</vt:lpstr>
      <vt:lpstr>Flexbox Basics</vt:lpstr>
      <vt:lpstr>Flexbox Alignment</vt:lpstr>
      <vt:lpstr>Flex Item Properties</vt:lpstr>
      <vt:lpstr>Example: Horizontal Navigation Bar</vt:lpstr>
      <vt:lpstr>Responsive Card Layout</vt:lpstr>
      <vt:lpstr>Setting proportional size</vt:lpstr>
      <vt:lpstr>Flex Wrap &amp; Order</vt:lpstr>
      <vt:lpstr>Flex Tips</vt:lpstr>
      <vt:lpstr>Lab – Flex</vt:lpstr>
    </vt:vector>
  </TitlesOfParts>
  <Manager/>
  <Company/>
  <LinksUpToDate>false</LinksUpToDate>
  <SharedDoc>false</SharedDoc>
  <HyperlinkBase>http://localhost:5055/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mike baradaran</dc:creator>
  <cp:keywords/>
  <dc:description>generated using python-pptx</dc:description>
  <cp:lastModifiedBy>mike baradaran</cp:lastModifiedBy>
  <cp:revision>49</cp:revision>
  <dcterms:created xsi:type="dcterms:W3CDTF">2013-01-27T09:14:16Z</dcterms:created>
  <dcterms:modified xsi:type="dcterms:W3CDTF">2025-11-14T17:53:45Z</dcterms:modified>
  <cp:category/>
</cp:coreProperties>
</file>

<file path=docProps/thumbnail.jpeg>
</file>